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3"/>
    <p:sldId id="1017" r:id="rId4"/>
    <p:sldId id="1018" r:id="rId5"/>
    <p:sldId id="1058" r:id="rId6"/>
    <p:sldId id="1022" r:id="rId7"/>
    <p:sldId id="1029" r:id="rId8"/>
    <p:sldId id="1033" r:id="rId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必修 第一册 </a:t>
            </a:r>
            <a:r>
              <a:rPr lang="en-US" altLang="zh-CN" sz="2000" dirty="0" err="1"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dirty="0">
                <a:solidFill>
                  <a:srgbClr val="549E39"/>
                </a:solidFill>
                <a:latin typeface="+mj-lt"/>
                <a:ea typeface="微软雅黑" panose="020B0503020204020204" pitchFamily="34" charset="-122"/>
                <a:cs typeface="微软雅黑" panose="020B0503020204020204" pitchFamily="34" charset="-122"/>
              </a:rPr>
              <a:t>2</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匀变速直线运动</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dirty="0">
                <a:solidFill>
                  <a:srgbClr val="000000"/>
                </a:solidFill>
                <a:latin typeface="+mn-lt"/>
                <a:ea typeface="微软雅黑" panose="020B0503020204020204" pitchFamily="34" charset="-122"/>
                <a:cs typeface="微软雅黑" panose="020B0503020204020204" pitchFamily="34" charset="-122"/>
              </a:rPr>
              <a:t>3</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实验</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中的误差和有效数字</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413029"/>
                <a:ext cx="11485848" cy="5313680"/>
              </a:xfrm>
            </p:spPr>
            <p:txBody>
              <a:bodyPr/>
              <a:lstStyle/>
              <a:p>
                <a:pPr hangingPunct="0">
                  <a:spcAft>
                    <a:spcPts val="0"/>
                  </a:spcAft>
                  <a:tabLst>
                    <a:tab pos="1073150"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科学</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测量中的误差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绝对误差与相对误差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绝对误差</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在科学研究中，把测量值与真实值之差称为绝对误差</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它表示测量值与真实值的偏离程度</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设某物理量的测量值为</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，它的真实值为</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，绝对误差用</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表示，则</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相对误差</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绝对误差与真实值的比值，称为相对误差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相对误差通常表示成百分比的形式，因此也叫</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百分误差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相对误差通常用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413029"/>
                <a:ext cx="11485848" cy="5313680"/>
              </a:xfrm>
              <a:blipFill rotWithShape="1">
                <a:blip r:embed="rId1"/>
                <a:stretch>
                  <a:fillRect l="-2" t="-3" r="1" b="3"/>
                </a:stretch>
              </a:blipFill>
            </p:spPr>
            <p:txBody>
              <a:bodyPr/>
              <a:lstStyle/>
              <a:p>
                <a:r>
                  <a:rPr lang="zh-CN" altLang="en-US">
                    <a:noFill/>
                  </a:rPr>
                  <a:t> </a:t>
                </a:r>
              </a:p>
            </p:txBody>
          </p:sp>
        </mc:Fallback>
      </mc:AlternateContent>
      <p:pic>
        <p:nvPicPr>
          <p:cNvPr id="6" name="知识点1.eps" descr="id:2147493875;FounderCES"/>
          <p:cNvPicPr/>
          <p:nvPr/>
        </p:nvPicPr>
        <p:blipFill>
          <a:blip r:embed="rId2"/>
          <a:stretch>
            <a:fillRect/>
          </a:stretch>
        </p:blipFill>
        <p:spPr>
          <a:xfrm>
            <a:off x="394255" y="1647095"/>
            <a:ext cx="1236455" cy="341745"/>
          </a:xfrm>
          <a:prstGeom prst="rect">
            <a:avLst/>
          </a:prstGeom>
        </p:spPr>
      </p:pic>
      <p:pic>
        <p:nvPicPr>
          <p:cNvPr id="7" name="24知识过.eps" descr="id:2147493868;FounderCES"/>
          <p:cNvPicPr/>
          <p:nvPr/>
        </p:nvPicPr>
        <p:blipFill>
          <a:blip r:embed="rId3"/>
          <a:stretch>
            <a:fillRect/>
          </a:stretch>
        </p:blipFill>
        <p:spPr>
          <a:xfrm>
            <a:off x="2641563" y="826999"/>
            <a:ext cx="6966049" cy="60134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系统误差与偶然误差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系统误差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系统误差指由于测量原理不完善或仪器本身缺陷等造成的误差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例如，表盘刻度不准确等产生的误差，就是系统误差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系统误差的特点是测量结果总是偏大或者总是偏小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测量时，我们需根据具体的测量情况，找出产生系统误差的主要原因，采取适当措施降低它的影响</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94106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偶然误差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偶然误差指对同一物理量进行多次测量时，由于各种偶然因素而产生的误差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例如，读数时因人眼位置的变化等产生的误差，就是偶然误差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偶然误差的特点是测量值时而偏大，时而偏小；多次重复测量同一物理量时，偏大或者偏小的概率大致相等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因此，我们可采用多次测量取平均值的方法来减小偶然误差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746120"/>
            <a:ext cx="11485848" cy="3346237"/>
          </a:xfrm>
        </p:spPr>
        <p:txBody>
          <a:bodyPr/>
          <a:lstStyle/>
          <a:p>
            <a:pPr hangingPunct="0">
              <a:spcAft>
                <a:spcPts val="0"/>
              </a:spcAft>
              <a:tabLst>
                <a:tab pos="143319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科学</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测量中的有效数字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测量结果中能反映被测量大小的带有一位估读数字的全部数字称为有效数字，其中通过直接读取获得的准确数字称为可靠数字，通过估读获得的数字称为存疑数字，也称为估读数字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尽管估读的数字不可靠，但有参考价值，需要保留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有效数字的位数在一定程度上可反映测量工具的精度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有效数字是指从一个数的左边第一个非零数字起，到末位数字止所有的数字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3896;FounderCES"/>
          <p:cNvPicPr/>
          <p:nvPr/>
        </p:nvPicPr>
        <p:blipFill>
          <a:blip r:embed="rId1"/>
          <a:stretch>
            <a:fillRect/>
          </a:stretch>
        </p:blipFill>
        <p:spPr>
          <a:xfrm>
            <a:off x="360855" y="886142"/>
            <a:ext cx="1413871" cy="37598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969385"/>
          </a:xfrm>
        </p:spPr>
        <p:txBody>
          <a:bodyPr/>
          <a:lstStyle/>
          <a:p>
            <a:pPr hangingPunct="0">
              <a:spcAft>
                <a:spcPts val="0"/>
              </a:spcAft>
              <a:tabLst>
                <a:tab pos="5941060"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有效数字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测量结果中，不为零的数字左侧的零是由于物理单位的不同产生的，与仪器读数无关，不是有效数字；后面的零与仪器的读数有关，是有效数字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0.009 0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0.90 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 mm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所表示的测量结果是相同的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12.375 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：保留小数点后两位时</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12.375 cm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12.38 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；保留两位有效数字时</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12.375 cm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cm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0.012 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：保留两位有效数字时</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0.012 5 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0.013 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93931;FounderCES"/>
          <p:cNvPicPr/>
          <p:nvPr/>
        </p:nvPicPr>
        <p:blipFill>
          <a:blip r:embed="rId1"/>
          <a:stretch>
            <a:fillRect/>
          </a:stretch>
        </p:blipFill>
        <p:spPr>
          <a:xfrm>
            <a:off x="2553382" y="787282"/>
            <a:ext cx="6926200" cy="573654"/>
          </a:xfrm>
          <a:prstGeom prst="rect">
            <a:avLst/>
          </a:prstGeom>
        </p:spPr>
      </p:pic>
      <p:pic>
        <p:nvPicPr>
          <p:cNvPr id="5" name="要点1.eps" descr="id:2147491329;FounderCES"/>
          <p:cNvPicPr/>
          <p:nvPr/>
        </p:nvPicPr>
        <p:blipFill>
          <a:blip r:embed="rId2"/>
          <a:stretch>
            <a:fillRect/>
          </a:stretch>
        </p:blipFill>
        <p:spPr>
          <a:xfrm>
            <a:off x="360854" y="1619046"/>
            <a:ext cx="1053832" cy="36979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1"/>
          <p:cNvSpPr txBox="1"/>
          <p:nvPr/>
        </p:nvSpPr>
        <p:spPr bwMode="auto">
          <a:xfrm>
            <a:off x="360854" y="3470253"/>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dirty="0" smtClean="0"/>
              <a:t>             </a:t>
            </a:r>
            <a:r>
              <a:rPr lang="en-US" altLang="zh-CN" b="1" dirty="0" smtClean="0"/>
              <a:t>B</a:t>
            </a:r>
            <a:endParaRPr lang="zh-CN" altLang="en-US" b="1" dirty="0"/>
          </a:p>
        </p:txBody>
      </p:sp>
      <p:sp>
        <p:nvSpPr>
          <p:cNvPr id="5" name="内容占位符 1"/>
          <p:cNvSpPr>
            <a:spLocks noGrp="1"/>
          </p:cNvSpPr>
          <p:nvPr>
            <p:ph idx="1"/>
          </p:nvPr>
        </p:nvSpPr>
        <p:spPr>
          <a:xfrm>
            <a:off x="360854" y="746120"/>
            <a:ext cx="11485848" cy="2792239"/>
          </a:xfrm>
        </p:spPr>
        <p:txBody>
          <a:bodyPr/>
          <a:lstStyle/>
          <a:p>
            <a:pPr hangingPunct="0">
              <a:spcAft>
                <a:spcPts val="0"/>
              </a:spcAft>
              <a:tabLst>
                <a:tab pos="594106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福建泉州永春县第二中学月考改编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偶然误差可以通过多次重复测量求平均值来减小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测量值总是大于真实值</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系统误差是由测量的原理不完善或仪器本身上的缺陷而引起的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通过读数获得的准确数字叫有效数字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测量结果中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小数点后面的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都是有效数字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典例.eps" descr="id:2147492738;FounderCES"/>
          <p:cNvPicPr/>
          <p:nvPr/>
        </p:nvPicPr>
        <p:blipFill>
          <a:blip r:embed="rId1"/>
          <a:stretch>
            <a:fillRect/>
          </a:stretch>
        </p:blipFill>
        <p:spPr>
          <a:xfrm>
            <a:off x="360854" y="875610"/>
            <a:ext cx="987425" cy="387350"/>
          </a:xfrm>
          <a:prstGeom prst="rect">
            <a:avLst/>
          </a:prstGeom>
        </p:spPr>
      </p:pic>
      <p:pic>
        <p:nvPicPr>
          <p:cNvPr id="8" name="24答案.eps" descr="id:2147493967;FounderCES"/>
          <p:cNvPicPr/>
          <p:nvPr/>
        </p:nvPicPr>
        <p:blipFill>
          <a:blip r:embed="rId2"/>
          <a:stretch>
            <a:fillRect/>
          </a:stretch>
        </p:blipFill>
        <p:spPr>
          <a:xfrm>
            <a:off x="430424" y="3645024"/>
            <a:ext cx="842082" cy="299992"/>
          </a:xfrm>
          <a:prstGeom prst="rect">
            <a:avLst/>
          </a:prstGeom>
        </p:spPr>
      </p:pic>
      <p:sp>
        <p:nvSpPr>
          <p:cNvPr id="10" name="内容占位符 1"/>
          <p:cNvSpPr txBox="1"/>
          <p:nvPr/>
        </p:nvSpPr>
        <p:spPr bwMode="auto">
          <a:xfrm>
            <a:off x="360854" y="4000996"/>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偶然误差可以通过多次重复测量求平均值来减小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测量值有时大于真实值</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有时小于真实值</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系统误差是由测量的原理不完善或仪器本身上的缺陷而引起的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根据有效数字的定义可知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从一个数的左边第一个非</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数字起</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到最右边数字为止所有的数字叫作这个数的有效数字</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24解析.eps" descr="id:2147493960;FounderCES"/>
          <p:cNvPicPr/>
          <p:nvPr/>
        </p:nvPicPr>
        <p:blipFill>
          <a:blip r:embed="rId3"/>
          <a:stretch>
            <a:fillRect/>
          </a:stretch>
        </p:blipFill>
        <p:spPr>
          <a:xfrm>
            <a:off x="422137" y="4209799"/>
            <a:ext cx="835902" cy="29791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1208</Words>
  <Application>WPS 演示</Application>
  <PresentationFormat>自定义</PresentationFormat>
  <Paragraphs>36</Paragraphs>
  <Slides>7</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7</vt:i4>
      </vt:variant>
    </vt:vector>
  </HeadingPairs>
  <TitlesOfParts>
    <vt:vector size="18" baseType="lpstr">
      <vt:lpstr>Arial</vt:lpstr>
      <vt:lpstr>宋体</vt:lpstr>
      <vt:lpstr>Wingdings</vt:lpstr>
      <vt:lpstr>Times New Roman</vt:lpstr>
      <vt:lpstr>楷体</vt:lpstr>
      <vt:lpstr>微软雅黑</vt:lpstr>
      <vt:lpstr>黑体</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380</cp:revision>
  <dcterms:created xsi:type="dcterms:W3CDTF">2020-11-06T05:24:00Z</dcterms:created>
  <dcterms:modified xsi:type="dcterms:W3CDTF">2025-06-21T02:58:12Z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7F44CF273EEB497995DEE2F909B02EB7_12</vt:lpwstr>
  </property>
</Properties>
</file>